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
      <p:font typeface="Plus Jakarta Sans Medium"/>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DE79642-A7DF-4313-A111-15BA0D9E65A7}">
  <a:tblStyle styleId="{1DE79642-A7DF-4313-A111-15BA0D9E65A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PlusJakartaSansMedium-boldItalic.fntdata"/><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19" Type="http://schemas.openxmlformats.org/officeDocument/2006/relationships/font" Target="fonts/PlusJakartaSansMedium-bold.fntdata"/><Relationship Id="rId6" Type="http://schemas.openxmlformats.org/officeDocument/2006/relationships/notesMaster" Target="notesMasters/notesMaster1.xml"/><Relationship Id="rId18"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725453b24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725453b24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3725453b24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3725453b24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67ec66e98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67ec66e9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67ec66e985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67ec66e98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67ec66e985_0_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67ec66e985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Source 1</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“Capture of Tucheng, Yunnan”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6" name="Google Shape;56;p13"/>
          <p:cNvGraphicFramePr/>
          <p:nvPr/>
        </p:nvGraphicFramePr>
        <p:xfrm>
          <a:off x="469041" y="1704835"/>
          <a:ext cx="3000000" cy="3000000"/>
        </p:xfrm>
        <a:graphic>
          <a:graphicData uri="http://schemas.openxmlformats.org/drawingml/2006/table">
            <a:tbl>
              <a:tblPr>
                <a:noFill/>
                <a:tableStyleId>{1DE79642-A7DF-4313-A111-15BA0D9E65A7}</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Historical </a:t>
                      </a:r>
                      <a:r>
                        <a:rPr b="1" lang="en" sz="1200">
                          <a:solidFill>
                            <a:schemeClr val="dk1"/>
                          </a:solidFill>
                          <a:latin typeface="Inter"/>
                          <a:ea typeface="Inter"/>
                          <a:cs typeface="Inter"/>
                          <a:sym typeface="Inter"/>
                        </a:rPr>
                        <a:t>Context: </a:t>
                      </a:r>
                      <a:r>
                        <a:rPr lang="en" sz="1200">
                          <a:solidFill>
                            <a:schemeClr val="dk1"/>
                          </a:solidFill>
                          <a:latin typeface="Inter"/>
                          <a:ea typeface="Inter"/>
                          <a:cs typeface="Inter"/>
                          <a:sym typeface="Inter"/>
                        </a:rPr>
                        <a:t>The Qing Dynasty (1644–1912), established by the Manchu people of Northeast Asia, governed one of the largest and most ethnically diverse empires in Chinese history. Rising to power after the collapse of the Ming Dynasty, the Qing dramatically expanded their territory—incorporating regions such as Tibet, Mongolia, and Xinjiang. The Qing sustained power through a combination of military conquest, diplomatic ritual, and administrative reform. To centralize authority and maintain stability, the Qing relied on Confucian traditions, the imperial examination system, and policies that balanced ethnic autonomy with imperial oversight. Their strategies of expansion and consolidation enabled the Qing to rule for nearly 300 years.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
        <p:nvSpPr>
          <p:cNvPr id="57" name="Google Shape;57;p13"/>
          <p:cNvSpPr txBox="1"/>
          <p:nvPr/>
        </p:nvSpPr>
        <p:spPr>
          <a:xfrm>
            <a:off x="216275" y="1139325"/>
            <a:ext cx="7298400" cy="58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Analyze each of the following sources </a:t>
            </a:r>
            <a:r>
              <a:rPr lang="en" sz="1200">
                <a:solidFill>
                  <a:schemeClr val="dk1"/>
                </a:solidFill>
                <a:latin typeface="Halant"/>
                <a:ea typeface="Halant"/>
                <a:cs typeface="Halant"/>
                <a:sym typeface="Halant"/>
              </a:rPr>
              <a:t>closely</a:t>
            </a:r>
            <a:r>
              <a:rPr lang="en" sz="1200">
                <a:solidFill>
                  <a:schemeClr val="dk1"/>
                </a:solidFill>
                <a:latin typeface="Halant"/>
                <a:ea typeface="Halant"/>
                <a:cs typeface="Halant"/>
                <a:sym typeface="Halant"/>
              </a:rPr>
              <a:t> and  </a:t>
            </a:r>
            <a:r>
              <a:rPr lang="en" sz="1200">
                <a:solidFill>
                  <a:schemeClr val="dk1"/>
                </a:solidFill>
                <a:latin typeface="Halant"/>
                <a:ea typeface="Halant"/>
                <a:cs typeface="Halant"/>
                <a:sym typeface="Halant"/>
              </a:rPr>
              <a:t>and write what you notice, what it makes you wonder, and what it helps you understand about how the Qing expanded or maintained power.</a:t>
            </a:r>
            <a:endParaRPr sz="1200">
              <a:solidFill>
                <a:schemeClr val="dk1"/>
              </a:solidFill>
              <a:latin typeface="Halant"/>
              <a:ea typeface="Halant"/>
              <a:cs typeface="Halant"/>
              <a:sym typeface="Halant"/>
            </a:endParaRPr>
          </a:p>
        </p:txBody>
      </p:sp>
      <p:graphicFrame>
        <p:nvGraphicFramePr>
          <p:cNvPr id="58" name="Google Shape;58;p13"/>
          <p:cNvGraphicFramePr/>
          <p:nvPr/>
        </p:nvGraphicFramePr>
        <p:xfrm>
          <a:off x="469041" y="3744485"/>
          <a:ext cx="3000000" cy="3000000"/>
        </p:xfrm>
        <a:graphic>
          <a:graphicData uri="http://schemas.openxmlformats.org/drawingml/2006/table">
            <a:tbl>
              <a:tblPr>
                <a:noFill/>
                <a:tableStyleId>{1DE79642-A7DF-4313-A111-15BA0D9E65A7}</a:tableStyleId>
              </a:tblPr>
              <a:tblGrid>
                <a:gridCol w="2266425"/>
                <a:gridCol w="1662050"/>
                <a:gridCol w="2905850"/>
              </a:tblGrid>
              <a:tr h="299750">
                <a:tc gridSpan="3">
                  <a:txBody>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1: Unknown artist, "Capture of Tucheng, Yunnan, "ca. 1886-1890. Public Domain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This image depicts Qing forces capturing Tucheng during the Panthay Rebellion, with the five-color flag prominently displayed—a symbol of Qing imperial authority that represented the unity of the empire’s major ethnic groups: Manchu (yellow), Han (red), Mongol (blue), Hui (white), and Tibetan (black).</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59" name="Google Shape;59;p13"/>
          <p:cNvPicPr preferRelativeResize="0"/>
          <p:nvPr/>
        </p:nvPicPr>
        <p:blipFill rotWithShape="1">
          <a:blip r:embed="rId4">
            <a:alphaModFix/>
          </a:blip>
          <a:srcRect b="19231" l="0" r="0" t="0"/>
          <a:stretch/>
        </p:blipFill>
        <p:spPr>
          <a:xfrm>
            <a:off x="469050" y="4954300"/>
            <a:ext cx="6834324" cy="2990109"/>
          </a:xfrm>
          <a:prstGeom prst="rect">
            <a:avLst/>
          </a:prstGeom>
          <a:noFill/>
          <a:ln>
            <a:noFill/>
          </a:ln>
        </p:spPr>
      </p:pic>
      <p:pic>
        <p:nvPicPr>
          <p:cNvPr id="60" name="Google Shape;60;p13"/>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61" name="Google Shape;61;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2" name="Google Shape;62;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Source 2</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“Ten Thousand Nations Coming to Pay Tribute”</a:t>
            </a:r>
            <a:endParaRPr sz="2500">
              <a:solidFill>
                <a:schemeClr val="dk1"/>
              </a:solidFill>
              <a:latin typeface="Plus Jakarta Sans Medium"/>
              <a:ea typeface="Plus Jakarta Sans Medium"/>
              <a:cs typeface="Plus Jakarta Sans Medium"/>
              <a:sym typeface="Plus Jakarta Sans Medium"/>
            </a:endParaRPr>
          </a:p>
        </p:txBody>
      </p:sp>
      <p:pic>
        <p:nvPicPr>
          <p:cNvPr id="68" name="Google Shape;68;p14"/>
          <p:cNvPicPr preferRelativeResize="0"/>
          <p:nvPr/>
        </p:nvPicPr>
        <p:blipFill>
          <a:blip r:embed="rId3">
            <a:alphaModFix/>
          </a:blip>
          <a:stretch>
            <a:fillRect/>
          </a:stretch>
        </p:blipFill>
        <p:spPr>
          <a:xfrm>
            <a:off x="216272" y="154797"/>
            <a:ext cx="1056536" cy="438114"/>
          </a:xfrm>
          <a:prstGeom prst="rect">
            <a:avLst/>
          </a:prstGeom>
          <a:noFill/>
          <a:ln>
            <a:noFill/>
          </a:ln>
        </p:spPr>
      </p:pic>
      <p:graphicFrame>
        <p:nvGraphicFramePr>
          <p:cNvPr id="69" name="Google Shape;69;p14"/>
          <p:cNvGraphicFramePr/>
          <p:nvPr/>
        </p:nvGraphicFramePr>
        <p:xfrm>
          <a:off x="469041" y="1323835"/>
          <a:ext cx="3000000" cy="3000000"/>
        </p:xfrm>
        <a:graphic>
          <a:graphicData uri="http://schemas.openxmlformats.org/drawingml/2006/table">
            <a:tbl>
              <a:tblPr>
                <a:noFill/>
                <a:tableStyleId>{1DE79642-A7DF-4313-A111-15BA0D9E65A7}</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Unknown Qing Court artist, Portion of “Wan Guo Lai Chao Tu  or ‘</a:t>
                      </a:r>
                      <a:r>
                        <a:rPr lang="en" sz="1200">
                          <a:solidFill>
                            <a:schemeClr val="dk1"/>
                          </a:solidFill>
                          <a:latin typeface="Halant"/>
                          <a:ea typeface="Halant"/>
                          <a:cs typeface="Halant"/>
                          <a:sym typeface="Halant"/>
                        </a:rPr>
                        <a:t>Ten Thousand Nations Coming to Pay Tribute,’" 1761. Public Domain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Note: This Qing-era painting, currently housed in the Beijing Old Palace Museum, depicts the annual New Year’s Day tribute missions from foreign delegations to the imperial court in Beijing. Created to emphasize the cosmopolitan nature and central authority of the Qing Empire, the image portrays representatives from across Asia and Europe presenting homage to the emperor. The phrase “Ten Thousand Nations” in the title symbolically conveys the Qing’s perceived global importance and the emperor’s role as the supreme ruler in a hierarchical world order centered on China.</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70" name="Google Shape;70;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 name="Google Shape;7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3" name="Google Shape;73;p14"/>
          <p:cNvPicPr preferRelativeResize="0"/>
          <p:nvPr/>
        </p:nvPicPr>
        <p:blipFill>
          <a:blip r:embed="rId5">
            <a:alphaModFix/>
          </a:blip>
          <a:stretch>
            <a:fillRect/>
          </a:stretch>
        </p:blipFill>
        <p:spPr>
          <a:xfrm>
            <a:off x="1272788" y="3319985"/>
            <a:ext cx="5101570" cy="557548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Source 3</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Empire and Identity in Guizhou</a:t>
            </a:r>
            <a:endParaRPr i="1"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0" name="Google Shape;80;p15"/>
          <p:cNvGraphicFramePr/>
          <p:nvPr/>
        </p:nvGraphicFramePr>
        <p:xfrm>
          <a:off x="469041" y="1247635"/>
          <a:ext cx="3000000" cy="3000000"/>
        </p:xfrm>
        <a:graphic>
          <a:graphicData uri="http://schemas.openxmlformats.org/drawingml/2006/table">
            <a:tbl>
              <a:tblPr>
                <a:noFill/>
                <a:tableStyleId>{1DE79642-A7DF-4313-A111-15BA0D9E65A7}</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a:t>
                      </a:r>
                      <a:r>
                        <a:rPr lang="en" sz="1200">
                          <a:solidFill>
                            <a:schemeClr val="dk1"/>
                          </a:solidFill>
                          <a:latin typeface="Halant"/>
                          <a:ea typeface="Halant"/>
                          <a:cs typeface="Halant"/>
                          <a:sym typeface="Halant"/>
                        </a:rPr>
                        <a:t>Jodi L. Weinstein, </a:t>
                      </a:r>
                      <a:r>
                        <a:rPr i="1" lang="en" sz="1200">
                          <a:solidFill>
                            <a:schemeClr val="dk1"/>
                          </a:solidFill>
                          <a:latin typeface="Halant"/>
                          <a:ea typeface="Halant"/>
                          <a:cs typeface="Halant"/>
                          <a:sym typeface="Halant"/>
                        </a:rPr>
                        <a:t>Empire and </a:t>
                      </a:r>
                      <a:r>
                        <a:rPr i="1" lang="en" sz="1200">
                          <a:solidFill>
                            <a:schemeClr val="dk1"/>
                          </a:solidFill>
                          <a:latin typeface="Halant"/>
                          <a:ea typeface="Halant"/>
                          <a:cs typeface="Halant"/>
                          <a:sym typeface="Halant"/>
                        </a:rPr>
                        <a:t>Identity</a:t>
                      </a:r>
                      <a:r>
                        <a:rPr i="1" lang="en" sz="1200">
                          <a:solidFill>
                            <a:schemeClr val="dk1"/>
                          </a:solidFill>
                          <a:latin typeface="Halant"/>
                          <a:ea typeface="Halant"/>
                          <a:cs typeface="Halant"/>
                          <a:sym typeface="Halant"/>
                        </a:rPr>
                        <a:t> in Guizhou: Local Resistance to Qing Expansion</a:t>
                      </a:r>
                      <a:r>
                        <a:rPr lang="en" sz="1200">
                          <a:solidFill>
                            <a:schemeClr val="dk1"/>
                          </a:solidFill>
                          <a:latin typeface="Halant"/>
                          <a:ea typeface="Halant"/>
                          <a:cs typeface="Halant"/>
                          <a:sym typeface="Halant"/>
                        </a:rPr>
                        <a:t>, 2014.</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Note: Jodi L. Weinstein is Adjunct Professor of History at The College of New Jersey. </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During the Shunzhi and Kangxi reigns, the central government tried to operate within the existing framework of the native official (</a:t>
                      </a:r>
                      <a:r>
                        <a:rPr i="1" lang="en" sz="1200">
                          <a:solidFill>
                            <a:schemeClr val="dk1"/>
                          </a:solidFill>
                          <a:latin typeface="Inter"/>
                          <a:ea typeface="Inter"/>
                          <a:cs typeface="Inter"/>
                          <a:sym typeface="Inter"/>
                        </a:rPr>
                        <a:t>tusi</a:t>
                      </a:r>
                      <a:r>
                        <a:rPr lang="en" sz="1200">
                          <a:solidFill>
                            <a:schemeClr val="dk1"/>
                          </a:solidFill>
                          <a:latin typeface="Inter"/>
                          <a:ea typeface="Inter"/>
                          <a:cs typeface="Inter"/>
                          <a:sym typeface="Inter"/>
                        </a:rPr>
                        <a:t>) system… When Qing troops marched across native domains, the local chieftains usually pledged loyalty to the new dynasty, exchanged their Ming seals for Qing ones, and then offered military assistance to the imperial armies. In this way, Beijing secured control over the region while leaving the institution of native rule </a:t>
                      </a:r>
                      <a:r>
                        <a:rPr lang="en" sz="1200">
                          <a:solidFill>
                            <a:schemeClr val="dk1"/>
                          </a:solidFill>
                          <a:latin typeface="Inter"/>
                          <a:ea typeface="Inter"/>
                          <a:cs typeface="Inter"/>
                          <a:sym typeface="Inter"/>
                        </a:rPr>
                        <a:t>largely</a:t>
                      </a:r>
                      <a:r>
                        <a:rPr lang="en" sz="1200">
                          <a:solidFill>
                            <a:schemeClr val="dk1"/>
                          </a:solidFill>
                          <a:latin typeface="Inter"/>
                          <a:ea typeface="Inter"/>
                          <a:cs typeface="Inter"/>
                          <a:sym typeface="Inter"/>
                        </a:rPr>
                        <a:t> intact.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Although the native officials remained in power, the central government soon took steps to curb their traditional autonomy, beginning with new regulations on the inheritance of official titles. In 1659, the Shunzhi emperor moved to assert greater control over the succession process by stipulating that only direct, patrilineal </a:t>
                      </a:r>
                      <a:r>
                        <a:rPr lang="en" sz="1200">
                          <a:solidFill>
                            <a:schemeClr val="dk1"/>
                          </a:solidFill>
                          <a:latin typeface="Inter"/>
                          <a:ea typeface="Inter"/>
                          <a:cs typeface="Inter"/>
                          <a:sym typeface="Inter"/>
                        </a:rPr>
                        <a:t>descendants</a:t>
                      </a:r>
                      <a:r>
                        <a:rPr lang="en" sz="1200">
                          <a:solidFill>
                            <a:schemeClr val="dk1"/>
                          </a:solidFill>
                          <a:latin typeface="Inter"/>
                          <a:ea typeface="Inter"/>
                          <a:cs typeface="Inter"/>
                          <a:sym typeface="Inter"/>
                        </a:rPr>
                        <a:t> could inherit the Qing title. This marked a sharp departure from Ming precedents, which allowed native officials to designate heirs according to local custom or personal whim… In addition, </a:t>
                      </a:r>
                      <a:r>
                        <a:rPr lang="en" sz="1200">
                          <a:solidFill>
                            <a:schemeClr val="dk1"/>
                          </a:solidFill>
                          <a:latin typeface="Inter"/>
                          <a:ea typeface="Inter"/>
                          <a:cs typeface="Inter"/>
                          <a:sym typeface="Inter"/>
                        </a:rPr>
                        <a:t>potential</a:t>
                      </a:r>
                      <a:r>
                        <a:rPr lang="en" sz="1200">
                          <a:solidFill>
                            <a:schemeClr val="dk1"/>
                          </a:solidFill>
                          <a:latin typeface="Inter"/>
                          <a:ea typeface="Inter"/>
                          <a:cs typeface="Inter"/>
                          <a:sym typeface="Inter"/>
                        </a:rPr>
                        <a:t> successors to the title were encouraged, but not required, to attend the nearest state-sponsored public school. These reforms affected the culture of native elites in two crucial ways. First, by assuming a direct supervisory role over the inheritance process, the Qing state greatly curtailed the political independence of indigenous frontier societies. Second, the opportunity to receive a Confucian education </a:t>
                      </a:r>
                      <a:r>
                        <a:rPr lang="en" sz="1200">
                          <a:solidFill>
                            <a:schemeClr val="dk1"/>
                          </a:solidFill>
                          <a:latin typeface="Inter"/>
                          <a:ea typeface="Inter"/>
                          <a:cs typeface="Inter"/>
                          <a:sym typeface="Inter"/>
                        </a:rPr>
                        <a:t>encouraged</a:t>
                      </a:r>
                      <a:r>
                        <a:rPr lang="en" sz="1200">
                          <a:solidFill>
                            <a:schemeClr val="dk1"/>
                          </a:solidFill>
                          <a:latin typeface="Inter"/>
                          <a:ea typeface="Inter"/>
                          <a:cs typeface="Inter"/>
                          <a:sym typeface="Inter"/>
                        </a:rPr>
                        <a:t> the native rulers to begin identifying more closely with Chinese </a:t>
                      </a:r>
                      <a:r>
                        <a:rPr lang="en" sz="1200">
                          <a:solidFill>
                            <a:schemeClr val="dk1"/>
                          </a:solidFill>
                          <a:latin typeface="Inter"/>
                          <a:ea typeface="Inter"/>
                          <a:cs typeface="Inter"/>
                          <a:sym typeface="Inter"/>
                        </a:rPr>
                        <a:t>culture.</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81" name="Google Shape;81;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sp>
        <p:nvSpPr>
          <p:cNvPr id="88" name="Google Shape;88;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Source 4</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“Reinventing China”</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9" name="Google Shape;89;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90" name="Google Shape;90;p16"/>
          <p:cNvGraphicFramePr/>
          <p:nvPr/>
        </p:nvGraphicFramePr>
        <p:xfrm>
          <a:off x="469041" y="1247635"/>
          <a:ext cx="3000000" cy="3000000"/>
        </p:xfrm>
        <a:graphic>
          <a:graphicData uri="http://schemas.openxmlformats.org/drawingml/2006/table">
            <a:tbl>
              <a:tblPr>
                <a:noFill/>
                <a:tableStyleId>{1DE79642-A7DF-4313-A111-15BA0D9E65A7}</a:tableStyleId>
              </a:tblPr>
              <a:tblGrid>
                <a:gridCol w="2266425"/>
                <a:gridCol w="1662050"/>
                <a:gridCol w="2905850"/>
              </a:tblGrid>
              <a:tr h="29975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4: Gang Zhao, “Reinventing China: Imperial Qing Ideology and the Rise of Modern Chinese National Identity in the Early Twentieth Century,” in </a:t>
                      </a:r>
                      <a:r>
                        <a:rPr i="1" lang="en" sz="1200">
                          <a:solidFill>
                            <a:schemeClr val="dk1"/>
                          </a:solidFill>
                          <a:latin typeface="Halant"/>
                          <a:ea typeface="Halant"/>
                          <a:cs typeface="Halant"/>
                          <a:sym typeface="Halant"/>
                        </a:rPr>
                        <a:t>Modern China</a:t>
                      </a:r>
                      <a:r>
                        <a:rPr lang="en" sz="1200">
                          <a:solidFill>
                            <a:schemeClr val="dk1"/>
                          </a:solidFill>
                          <a:latin typeface="Halant"/>
                          <a:ea typeface="Halant"/>
                          <a:cs typeface="Halant"/>
                          <a:sym typeface="Halant"/>
                        </a:rPr>
                        <a:t>, Vol. 32, No. 1, January 2006.</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000">
                          <a:solidFill>
                            <a:schemeClr val="dk1"/>
                          </a:solidFill>
                          <a:latin typeface="Inter"/>
                          <a:ea typeface="Inter"/>
                          <a:cs typeface="Inter"/>
                          <a:sym typeface="Inter"/>
                        </a:rPr>
                        <a:t>Note: Gang Zhao is Associate Professor of History at Akron </a:t>
                      </a:r>
                      <a:r>
                        <a:rPr lang="en" sz="1000">
                          <a:solidFill>
                            <a:schemeClr val="dk1"/>
                          </a:solidFill>
                          <a:latin typeface="Inter"/>
                          <a:ea typeface="Inter"/>
                          <a:cs typeface="Inter"/>
                          <a:sym typeface="Inter"/>
                        </a:rPr>
                        <a:t>University</a:t>
                      </a: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Almost all historians who have </a:t>
                      </a:r>
                      <a:r>
                        <a:rPr lang="en" sz="1200">
                          <a:solidFill>
                            <a:schemeClr val="dk1"/>
                          </a:solidFill>
                          <a:latin typeface="Inter"/>
                          <a:ea typeface="Inter"/>
                          <a:cs typeface="Inter"/>
                          <a:sym typeface="Inter"/>
                        </a:rPr>
                        <a:t>addressed</a:t>
                      </a:r>
                      <a:r>
                        <a:rPr lang="en" sz="1200">
                          <a:solidFill>
                            <a:schemeClr val="dk1"/>
                          </a:solidFill>
                          <a:latin typeface="Inter"/>
                          <a:ea typeface="Inter"/>
                          <a:cs typeface="Inter"/>
                          <a:sym typeface="Inter"/>
                        </a:rPr>
                        <a:t> the topic agree </a:t>
                      </a:r>
                      <a:r>
                        <a:rPr lang="en" sz="1200">
                          <a:solidFill>
                            <a:schemeClr val="dk1"/>
                          </a:solidFill>
                          <a:latin typeface="Inter"/>
                          <a:ea typeface="Inter"/>
                          <a:cs typeface="Inter"/>
                          <a:sym typeface="Inter"/>
                        </a:rPr>
                        <a:t>that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Qing territorial bequest laid the foundation for the modern Chinese state as a geographic and ethnic entity. Until recently, however, few noted that the Qing court’s creative reinterpretation of the concept of </a:t>
                      </a:r>
                      <a:r>
                        <a:rPr i="1" lang="en" sz="1200">
                          <a:solidFill>
                            <a:schemeClr val="dk1"/>
                          </a:solidFill>
                          <a:latin typeface="Inter"/>
                          <a:ea typeface="Inter"/>
                          <a:cs typeface="Inter"/>
                          <a:sym typeface="Inter"/>
                        </a:rPr>
                        <a:t>China </a:t>
                      </a:r>
                      <a:r>
                        <a:rPr lang="en" sz="1200">
                          <a:solidFill>
                            <a:schemeClr val="dk1"/>
                          </a:solidFill>
                          <a:latin typeface="Inter"/>
                          <a:ea typeface="Inter"/>
                          <a:cs typeface="Inter"/>
                          <a:sym typeface="Inter"/>
                        </a:rPr>
                        <a:t>(</a:t>
                      </a:r>
                      <a:r>
                        <a:rPr i="1" lang="en" sz="1200">
                          <a:solidFill>
                            <a:schemeClr val="dk1"/>
                          </a:solidFill>
                          <a:latin typeface="Inter"/>
                          <a:ea typeface="Inter"/>
                          <a:cs typeface="Inter"/>
                          <a:sym typeface="Inter"/>
                        </a:rPr>
                        <a:t>Zhongguo</a:t>
                      </a:r>
                      <a:r>
                        <a:rPr lang="en" sz="1200">
                          <a:solidFill>
                            <a:schemeClr val="dk1"/>
                          </a:solidFill>
                          <a:latin typeface="Inter"/>
                          <a:ea typeface="Inter"/>
                          <a:cs typeface="Inter"/>
                          <a:sym typeface="Inter"/>
                        </a:rPr>
                        <a:t>) as a </a:t>
                      </a:r>
                      <a:r>
                        <a:rPr lang="en" sz="1200">
                          <a:solidFill>
                            <a:schemeClr val="dk1"/>
                          </a:solidFill>
                          <a:latin typeface="Inter"/>
                          <a:ea typeface="Inter"/>
                          <a:cs typeface="Inter"/>
                          <a:sym typeface="Inter"/>
                        </a:rPr>
                        <a:t>composite</a:t>
                      </a:r>
                      <a:r>
                        <a:rPr lang="en" sz="1200">
                          <a:solidFill>
                            <a:schemeClr val="dk1"/>
                          </a:solidFill>
                          <a:latin typeface="Inter"/>
                          <a:ea typeface="Inter"/>
                          <a:cs typeface="Inter"/>
                          <a:sym typeface="Inter"/>
                        </a:rPr>
                        <a:t> of non-Han and Han peoples provided </a:t>
                      </a:r>
                      <a:r>
                        <a:rPr lang="en" sz="1200">
                          <a:solidFill>
                            <a:schemeClr val="dk1"/>
                          </a:solidFill>
                          <a:latin typeface="Inter"/>
                          <a:ea typeface="Inter"/>
                          <a:cs typeface="Inter"/>
                          <a:sym typeface="Inter"/>
                        </a:rPr>
                        <a:t>twentieth</a:t>
                      </a:r>
                      <a:r>
                        <a:rPr lang="en" sz="1200">
                          <a:solidFill>
                            <a:schemeClr val="dk1"/>
                          </a:solidFill>
                          <a:latin typeface="Inter"/>
                          <a:ea typeface="Inter"/>
                          <a:cs typeface="Inter"/>
                          <a:sym typeface="Inter"/>
                        </a:rPr>
                        <a:t> century Chinese nationalists with one of the major components of modern Chinese national identity: the multiethnic state.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 excellent example of the Qing rulers’ dexterity and creativity in employing the Han concept of China is Qianlong’s 1775 pronouncement: “There exists a view of </a:t>
                      </a:r>
                      <a:r>
                        <a:rPr i="1" lang="en" sz="1200">
                          <a:solidFill>
                            <a:schemeClr val="dk1"/>
                          </a:solidFill>
                          <a:latin typeface="Inter"/>
                          <a:ea typeface="Inter"/>
                          <a:cs typeface="Inter"/>
                          <a:sym typeface="Inter"/>
                        </a:rPr>
                        <a:t>China </a:t>
                      </a:r>
                      <a:r>
                        <a:rPr lang="en" sz="1200">
                          <a:solidFill>
                            <a:schemeClr val="dk1"/>
                          </a:solidFill>
                          <a:latin typeface="Inter"/>
                          <a:ea typeface="Inter"/>
                          <a:cs typeface="Inter"/>
                          <a:sym typeface="Inter"/>
                        </a:rPr>
                        <a:t>(</a:t>
                      </a:r>
                      <a:r>
                        <a:rPr i="1" lang="en" sz="1200">
                          <a:solidFill>
                            <a:schemeClr val="dk1"/>
                          </a:solidFill>
                          <a:latin typeface="Inter"/>
                          <a:ea typeface="Inter"/>
                          <a:cs typeface="Inter"/>
                          <a:sym typeface="Inter"/>
                        </a:rPr>
                        <a:t>Zhongxia</a:t>
                      </a:r>
                      <a:r>
                        <a:rPr lang="en" sz="1200">
                          <a:solidFill>
                            <a:schemeClr val="dk1"/>
                          </a:solidFill>
                          <a:latin typeface="Inter"/>
                          <a:ea typeface="Inter"/>
                          <a:cs typeface="Inter"/>
                          <a:sym typeface="Inter"/>
                        </a:rPr>
                        <a:t>), according to which non-Han people cannot become </a:t>
                      </a:r>
                      <a:r>
                        <a:rPr i="1" lang="en" sz="1200">
                          <a:solidFill>
                            <a:schemeClr val="dk1"/>
                          </a:solidFill>
                          <a:latin typeface="Inter"/>
                          <a:ea typeface="Inter"/>
                          <a:cs typeface="Inter"/>
                          <a:sym typeface="Inter"/>
                        </a:rPr>
                        <a:t>China’s</a:t>
                      </a:r>
                      <a:r>
                        <a:rPr lang="en" sz="1200">
                          <a:solidFill>
                            <a:schemeClr val="dk1"/>
                          </a:solidFill>
                          <a:latin typeface="Inter"/>
                          <a:ea typeface="Inter"/>
                          <a:cs typeface="Inter"/>
                          <a:sym typeface="Inter"/>
                        </a:rPr>
                        <a:t> subjects and their land cannot be integrated into the territory of </a:t>
                      </a:r>
                      <a:r>
                        <a:rPr i="1" lang="en" sz="1200">
                          <a:solidFill>
                            <a:schemeClr val="dk1"/>
                          </a:solidFill>
                          <a:latin typeface="Inter"/>
                          <a:ea typeface="Inter"/>
                          <a:cs typeface="Inter"/>
                          <a:sym typeface="Inter"/>
                        </a:rPr>
                        <a:t>China</a:t>
                      </a:r>
                      <a:r>
                        <a:rPr lang="en" sz="1200">
                          <a:solidFill>
                            <a:schemeClr val="dk1"/>
                          </a:solidFill>
                          <a:latin typeface="Inter"/>
                          <a:ea typeface="Inter"/>
                          <a:cs typeface="Inter"/>
                          <a:sym typeface="Inter"/>
                        </a:rPr>
                        <a:t>. This does not represent our dynasty’s understanding of </a:t>
                      </a:r>
                      <a:r>
                        <a:rPr i="1" lang="en" sz="1200">
                          <a:solidFill>
                            <a:schemeClr val="dk1"/>
                          </a:solidFill>
                          <a:latin typeface="Inter"/>
                          <a:ea typeface="Inter"/>
                          <a:cs typeface="Inter"/>
                          <a:sym typeface="Inter"/>
                        </a:rPr>
                        <a:t>China</a:t>
                      </a:r>
                      <a:r>
                        <a:rPr lang="en" sz="1200">
                          <a:solidFill>
                            <a:schemeClr val="dk1"/>
                          </a:solidFill>
                          <a:latin typeface="Inter"/>
                          <a:ea typeface="Inter"/>
                          <a:cs typeface="Inter"/>
                          <a:sym typeface="Inter"/>
                        </a:rPr>
                        <a:t>, but is instead that of the earlier Han, Tang, Song, and Ming dynasties.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many scholars have pointed out, by the Qing, there were two ways of defining </a:t>
                      </a:r>
                      <a:r>
                        <a:rPr i="1" lang="en" sz="1200">
                          <a:solidFill>
                            <a:schemeClr val="dk1"/>
                          </a:solidFill>
                          <a:latin typeface="Inter"/>
                          <a:ea typeface="Inter"/>
                          <a:cs typeface="Inter"/>
                          <a:sym typeface="Inter"/>
                        </a:rPr>
                        <a:t>China</a:t>
                      </a:r>
                      <a:r>
                        <a:rPr lang="en" sz="1200">
                          <a:solidFill>
                            <a:schemeClr val="dk1"/>
                          </a:solidFill>
                          <a:latin typeface="Inter"/>
                          <a:ea typeface="Inter"/>
                          <a:cs typeface="Inter"/>
                          <a:sym typeface="Inter"/>
                        </a:rPr>
                        <a:t>. The </a:t>
                      </a:r>
                      <a:r>
                        <a:rPr i="1" lang="en" sz="1200">
                          <a:solidFill>
                            <a:schemeClr val="dk1"/>
                          </a:solidFill>
                          <a:latin typeface="Inter"/>
                          <a:ea typeface="Inter"/>
                          <a:cs typeface="Inter"/>
                          <a:sym typeface="Inter"/>
                        </a:rPr>
                        <a:t>ethnic</a:t>
                      </a:r>
                      <a:r>
                        <a:rPr lang="en" sz="1200">
                          <a:solidFill>
                            <a:schemeClr val="dk1"/>
                          </a:solidFill>
                          <a:latin typeface="Inter"/>
                          <a:ea typeface="Inter"/>
                          <a:cs typeface="Inter"/>
                          <a:sym typeface="Inter"/>
                        </a:rPr>
                        <a:t> approach created boundaries by constructing a Han Chinese identity, while the </a:t>
                      </a:r>
                      <a:r>
                        <a:rPr i="1" lang="en" sz="1200">
                          <a:solidFill>
                            <a:schemeClr val="dk1"/>
                          </a:solidFill>
                          <a:latin typeface="Inter"/>
                          <a:ea typeface="Inter"/>
                          <a:cs typeface="Inter"/>
                          <a:sym typeface="Inter"/>
                        </a:rPr>
                        <a:t>cultural </a:t>
                      </a:r>
                      <a:r>
                        <a:rPr lang="en" sz="1200">
                          <a:solidFill>
                            <a:schemeClr val="dk1"/>
                          </a:solidFill>
                          <a:latin typeface="Inter"/>
                          <a:ea typeface="Inter"/>
                          <a:cs typeface="Inter"/>
                          <a:sym typeface="Inter"/>
                        </a:rPr>
                        <a:t>approach relied upon an imaginary divide between Confucian and non-Confucian communities. According to either definition, the non-Han Manchus could identify themselves with </a:t>
                      </a:r>
                      <a:r>
                        <a:rPr i="1" lang="en" sz="1200">
                          <a:solidFill>
                            <a:schemeClr val="dk1"/>
                          </a:solidFill>
                          <a:latin typeface="Inter"/>
                          <a:ea typeface="Inter"/>
                          <a:cs typeface="Inter"/>
                          <a:sym typeface="Inter"/>
                        </a:rPr>
                        <a:t>China</a:t>
                      </a:r>
                      <a:r>
                        <a:rPr lang="en" sz="1200">
                          <a:solidFill>
                            <a:schemeClr val="dk1"/>
                          </a:solidFill>
                          <a:latin typeface="Inter"/>
                          <a:ea typeface="Inter"/>
                          <a:cs typeface="Inter"/>
                          <a:sym typeface="Inter"/>
                        </a:rPr>
                        <a:t> only by adopting Confucian rituals and institutions. Just as important, these two definitions prevented other non-Han peoples—say, those from Inner Asia—from being incorporated into </a:t>
                      </a:r>
                      <a:r>
                        <a:rPr i="1" lang="en" sz="1200">
                          <a:solidFill>
                            <a:schemeClr val="dk1"/>
                          </a:solidFill>
                          <a:latin typeface="Inter"/>
                          <a:ea typeface="Inter"/>
                          <a:cs typeface="Inter"/>
                          <a:sym typeface="Inter"/>
                        </a:rPr>
                        <a:t>China</a:t>
                      </a:r>
                      <a:r>
                        <a:rPr lang="en" sz="1200">
                          <a:solidFill>
                            <a:schemeClr val="dk1"/>
                          </a:solidFill>
                          <a:latin typeface="Inter"/>
                          <a:ea typeface="Inter"/>
                          <a:cs typeface="Inter"/>
                          <a:sym typeface="Inter"/>
                        </a:rPr>
                        <a:t> because they had non-Confucian cultures and religions. To </a:t>
                      </a:r>
                      <a:r>
                        <a:rPr lang="en" sz="1200">
                          <a:solidFill>
                            <a:schemeClr val="dk1"/>
                          </a:solidFill>
                          <a:latin typeface="Inter"/>
                          <a:ea typeface="Inter"/>
                          <a:cs typeface="Inter"/>
                          <a:sym typeface="Inter"/>
                        </a:rPr>
                        <a:t>avoid</a:t>
                      </a:r>
                      <a:r>
                        <a:rPr lang="en" sz="1200">
                          <a:solidFill>
                            <a:schemeClr val="dk1"/>
                          </a:solidFill>
                          <a:latin typeface="Inter"/>
                          <a:ea typeface="Inter"/>
                          <a:cs typeface="Inter"/>
                          <a:sym typeface="Inter"/>
                        </a:rPr>
                        <a:t> these problems, the Qing court relied on a new definition of </a:t>
                      </a:r>
                      <a:r>
                        <a:rPr i="1" lang="en" sz="1200">
                          <a:solidFill>
                            <a:schemeClr val="dk1"/>
                          </a:solidFill>
                          <a:latin typeface="Inter"/>
                          <a:ea typeface="Inter"/>
                          <a:cs typeface="Inter"/>
                          <a:sym typeface="Inter"/>
                        </a:rPr>
                        <a:t>China</a:t>
                      </a:r>
                      <a:r>
                        <a:rPr lang="en" sz="1200">
                          <a:solidFill>
                            <a:schemeClr val="dk1"/>
                          </a:solidFill>
                          <a:latin typeface="Inter"/>
                          <a:ea typeface="Inter"/>
                          <a:cs typeface="Inter"/>
                          <a:sym typeface="Inter"/>
                        </a:rPr>
                        <a:t> that was based on Qing territorial administration over different ethnic groups.</a:t>
                      </a: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91" name="Google Shape;91;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2" name="Google Shape;92;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3" name="Google Shape;93;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sp>
        <p:nvSpPr>
          <p:cNvPr id="98" name="Google Shape;98;p1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Source 5</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“Battle of Oroi-Jalatu”</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99" name="Google Shape;99;p17"/>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0" name="Google Shape;100;p17"/>
          <p:cNvGraphicFramePr/>
          <p:nvPr/>
        </p:nvGraphicFramePr>
        <p:xfrm>
          <a:off x="469041" y="1247635"/>
          <a:ext cx="3000000" cy="3000000"/>
        </p:xfrm>
        <a:graphic>
          <a:graphicData uri="http://schemas.openxmlformats.org/drawingml/2006/table">
            <a:tbl>
              <a:tblPr>
                <a:noFill/>
                <a:tableStyleId>{1DE79642-A7DF-4313-A111-15BA0D9E65A7}</a:tableStyleId>
              </a:tblPr>
              <a:tblGrid>
                <a:gridCol w="2266425"/>
                <a:gridCol w="1662050"/>
                <a:gridCol w="2905850"/>
              </a:tblGrid>
              <a:tr h="932925">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5: Collaboration of Chinese and European painters, “Battle of Oroi-Jalatu,” ca. 1765-1769. Public Domain</a:t>
                      </a:r>
                      <a:endParaRPr sz="10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0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The Battle of Oroi-Jalatu (1755) was a key conflict in the larger Dzungar–Qing Wars, a series of military campaigns in the 17th and 18th centuries between the Qing Dynasty of China and the Dzungar Khanate, a powerful Mongol state in Central Asia. The Dzungars, the last major nomadic empire on the steppe, had long resisted Qing expansion. The war not only expanded imperial territory but also resulted in massive loss of life and the near-eradication of the Dzungar population. </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194650">
                <a:tc gridSpan="3" rowSpan="2">
                  <a:txBody>
                    <a:bodyPr/>
                    <a:lstStyle/>
                    <a:p>
                      <a:pPr indent="0" lvl="0" marL="0" rtl="0" algn="l">
                        <a:spcBef>
                          <a:spcPts val="0"/>
                        </a:spcBef>
                        <a:spcAft>
                          <a:spcPts val="0"/>
                        </a:spcAft>
                        <a:buClr>
                          <a:schemeClr val="dk1"/>
                        </a:buClr>
                        <a:buSzPts val="1100"/>
                        <a:buFont typeface="Arial"/>
                        <a:buNone/>
                      </a:pPr>
                      <a:r>
                        <a:t/>
                      </a: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13025">
                <a:tc gridSpan="3" vMerge="1"/>
                <a:tc hMerge="1" vMerge="1"/>
                <a:tc hMerge="1" vMerge="1"/>
              </a:tr>
            </a:tbl>
          </a:graphicData>
        </a:graphic>
      </p:graphicFrame>
      <p:pic>
        <p:nvPicPr>
          <p:cNvPr id="101" name="Google Shape;101;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02" name="Google Shape;102;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4" name="Google Shape;104;p17"/>
          <p:cNvPicPr preferRelativeResize="0"/>
          <p:nvPr/>
        </p:nvPicPr>
        <p:blipFill>
          <a:blip r:embed="rId5">
            <a:alphaModFix/>
          </a:blip>
          <a:stretch>
            <a:fillRect/>
          </a:stretch>
        </p:blipFill>
        <p:spPr>
          <a:xfrm>
            <a:off x="469050" y="2944101"/>
            <a:ext cx="6834324" cy="415755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